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sldIdLst>
    <p:sldId id="256" r:id="rId5"/>
    <p:sldId id="277" r:id="rId6"/>
    <p:sldId id="281" r:id="rId7"/>
    <p:sldId id="283" r:id="rId8"/>
    <p:sldId id="267" r:id="rId9"/>
    <p:sldId id="307" r:id="rId10"/>
    <p:sldId id="295" r:id="rId11"/>
    <p:sldId id="296" r:id="rId12"/>
    <p:sldId id="297" r:id="rId13"/>
    <p:sldId id="294" r:id="rId14"/>
    <p:sldId id="310" r:id="rId15"/>
    <p:sldId id="298" r:id="rId16"/>
    <p:sldId id="299" r:id="rId17"/>
    <p:sldId id="287" r:id="rId18"/>
    <p:sldId id="300" r:id="rId19"/>
    <p:sldId id="288" r:id="rId20"/>
    <p:sldId id="289" r:id="rId21"/>
    <p:sldId id="308" r:id="rId22"/>
    <p:sldId id="278" r:id="rId23"/>
    <p:sldId id="261" r:id="rId24"/>
    <p:sldId id="264" r:id="rId25"/>
    <p:sldId id="301" r:id="rId26"/>
    <p:sldId id="266" r:id="rId27"/>
    <p:sldId id="309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8B780E-1DA5-2713-E457-190E8F0EC963}" name="Crystal Crowell" initials="CC" userId="S::crystal.crowell@apdcares.org::8c0cb743-3e6f-420e-bcae-1c0a893de941" providerId="AD"/>
  <p188:author id="{4F3E1A68-C5BD-63F0-BA9E-742620722525}" name="Taylor Hatch" initials="TH" userId="S::taylor.hatch@apdcares.org::485e5ff0-c596-4e89-b044-5fa113fbcb71" providerId="AD"/>
  <p188:author id="{1A1A72CD-FA08-7949-F8D8-87E686C8505D}" name="Karen Hagan" initials="KH" userId="S::karen.hagan@apdcares.org::85368a07-59cd-4a5a-bab0-9675758c8f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Taylor" initials="MT" lastIdx="2" clrIdx="0">
    <p:extLst>
      <p:ext uri="{19B8F6BF-5375-455C-9EA6-DF929625EA0E}">
        <p15:presenceInfo xmlns:p15="http://schemas.microsoft.com/office/powerpoint/2012/main" userId="S-1-5-21-2893992772-4190918619-3172396439-13161" providerId="AD"/>
      </p:ext>
    </p:extLst>
  </p:cmAuthor>
  <p:cmAuthor id="2" name="Jamie Gillhespy" initials="JG" lastIdx="5" clrIdx="1">
    <p:extLst>
      <p:ext uri="{19B8F6BF-5375-455C-9EA6-DF929625EA0E}">
        <p15:presenceInfo xmlns:p15="http://schemas.microsoft.com/office/powerpoint/2012/main" userId="S::jamie.gillhespy@apdcares.org::bf966d8a-c713-49a9-afe2-6f2029edf6cc" providerId="AD"/>
      </p:ext>
    </p:extLst>
  </p:cmAuthor>
  <p:cmAuthor id="3" name="Crystal Crowell" initials="CC" lastIdx="8" clrIdx="2">
    <p:extLst>
      <p:ext uri="{19B8F6BF-5375-455C-9EA6-DF929625EA0E}">
        <p15:presenceInfo xmlns:p15="http://schemas.microsoft.com/office/powerpoint/2012/main" userId="S::crystal.crowell@apdcares.org::8c0cb743-3e6f-420e-bcae-1c0a893de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542" autoAdjust="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82F16C-380C-42A7-ADBB-143F7C001B35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A1525B-F2EA-4E9F-A179-E30EAED4B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6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thins PCEM wanted to convey clearly – discourage use of shelters</a:t>
            </a:r>
          </a:p>
          <a:p>
            <a:r>
              <a:rPr lang="en-US" dirty="0"/>
              <a:t>Not enough cots/supplies</a:t>
            </a:r>
          </a:p>
          <a:p>
            <a:r>
              <a:rPr lang="en-US" dirty="0"/>
              <a:t>Takes all staff to review when registration is late</a:t>
            </a:r>
          </a:p>
          <a:p>
            <a:r>
              <a:rPr lang="en-US" dirty="0"/>
              <a:t>Has anyone been in a shelter before? Tell us your experience</a:t>
            </a:r>
          </a:p>
          <a:p>
            <a:r>
              <a:rPr lang="en-US" dirty="0"/>
              <a:t>Look for an officially designated shelter within your county</a:t>
            </a:r>
          </a:p>
          <a:p>
            <a:r>
              <a:rPr lang="en-US" dirty="0"/>
              <a:t>Floridadisaster.org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thins PCEM wanted to convey clearly – discourage use of shelters</a:t>
            </a:r>
          </a:p>
          <a:p>
            <a:r>
              <a:rPr lang="en-US" dirty="0"/>
              <a:t>Not enough cots/supplies</a:t>
            </a:r>
          </a:p>
          <a:p>
            <a:r>
              <a:rPr lang="en-US" dirty="0"/>
              <a:t>Takes all staff to review when registration is late</a:t>
            </a:r>
          </a:p>
          <a:p>
            <a:r>
              <a:rPr lang="en-US" dirty="0"/>
              <a:t>Has anyone been in a shelter before? Tell us your experience</a:t>
            </a:r>
          </a:p>
          <a:p>
            <a:r>
              <a:rPr lang="en-US" dirty="0"/>
              <a:t>Look for an officially designated shelter within your county</a:t>
            </a:r>
          </a:p>
          <a:p>
            <a:r>
              <a:rPr lang="en-US" dirty="0"/>
              <a:t>Floridadisaster.org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3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Providers helping providers</a:t>
            </a:r>
          </a:p>
          <a:p>
            <a:r>
              <a:rPr lang="en-US" dirty="0"/>
              <a:t>“Sister” Group homes – combination of homes when own more than one home</a:t>
            </a:r>
          </a:p>
          <a:p>
            <a:r>
              <a:rPr lang="en-US" dirty="0"/>
              <a:t>Anxiety/chaos is lessened</a:t>
            </a:r>
          </a:p>
          <a:p>
            <a:r>
              <a:rPr lang="en-US" dirty="0"/>
              <a:t>Easier to report after event</a:t>
            </a:r>
          </a:p>
          <a:p>
            <a:r>
              <a:rPr lang="en-US" dirty="0"/>
              <a:t>Providers taking individuals home with their families-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to SPNS, public shelter, shelter in place</a:t>
            </a:r>
          </a:p>
          <a:p>
            <a:r>
              <a:rPr lang="en-US" dirty="0"/>
              <a:t>Nightmare scenario on the road</a:t>
            </a:r>
          </a:p>
          <a:p>
            <a:r>
              <a:rPr lang="en-US" dirty="0"/>
              <a:t>6.8 million evacuees – 1/3 of 21 million residents</a:t>
            </a:r>
          </a:p>
          <a:p>
            <a:r>
              <a:rPr lang="en-US" dirty="0"/>
              <a:t>Leon county filled 10 shelters with mainly people from other counties</a:t>
            </a:r>
          </a:p>
          <a:p>
            <a:r>
              <a:rPr lang="en-US" dirty="0"/>
              <a:t>Extremes- never evacuating vs. hell yes I’m leaving no matter the circumstances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1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94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agencies have a Concept of Operations Plan (similar template)</a:t>
            </a:r>
          </a:p>
          <a:p>
            <a:r>
              <a:rPr lang="en-US" dirty="0"/>
              <a:t>Know those that you interact with</a:t>
            </a:r>
          </a:p>
          <a:p>
            <a:r>
              <a:rPr lang="en-US" dirty="0"/>
              <a:t>Update at least annually – no dust!</a:t>
            </a:r>
          </a:p>
          <a:p>
            <a:r>
              <a:rPr lang="en-US" dirty="0"/>
              <a:t>Identify essential stuff</a:t>
            </a:r>
          </a:p>
          <a:p>
            <a:r>
              <a:rPr lang="en-US" dirty="0"/>
              <a:t>IMT – Incident Management Team (Logistics, Communications, Operations)</a:t>
            </a:r>
          </a:p>
          <a:p>
            <a:r>
              <a:rPr lang="en-US" dirty="0"/>
              <a:t>Guides what occurs before, during, and after event</a:t>
            </a:r>
          </a:p>
          <a:p>
            <a:r>
              <a:rPr lang="en-US" dirty="0"/>
              <a:t>People with power, no laptops. </a:t>
            </a:r>
          </a:p>
          <a:p>
            <a:r>
              <a:rPr lang="en-US" dirty="0"/>
              <a:t>Loss of power – huge impact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Disproportionate impact: Same event with different impact</a:t>
            </a:r>
          </a:p>
          <a:p>
            <a:endParaRPr lang="en-US" dirty="0"/>
          </a:p>
          <a:p>
            <a:r>
              <a:rPr lang="en-US" dirty="0"/>
              <a:t>“Vulnerable populations”</a:t>
            </a:r>
          </a:p>
          <a:p>
            <a:endParaRPr lang="en-US" dirty="0"/>
          </a:p>
          <a:p>
            <a:r>
              <a:rPr lang="en-US" dirty="0"/>
              <a:t>Lower access to mitigate and prepare</a:t>
            </a:r>
          </a:p>
          <a:p>
            <a:endParaRPr lang="en-US" dirty="0"/>
          </a:p>
          <a:p>
            <a:r>
              <a:rPr lang="en-US" dirty="0"/>
              <a:t>Low social empowerment-not always included in planning process.</a:t>
            </a:r>
          </a:p>
          <a:p>
            <a:endParaRPr lang="en-US" dirty="0"/>
          </a:p>
          <a:p>
            <a:r>
              <a:rPr lang="en-US" dirty="0"/>
              <a:t>Need for more inclusive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9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have valid SITREP / Battle rhythm calls, large amount of intelligence gathered</a:t>
            </a:r>
          </a:p>
          <a:p>
            <a:r>
              <a:rPr lang="en-US" dirty="0"/>
              <a:t>Maintain Licensed home list (400+)</a:t>
            </a:r>
          </a:p>
          <a:p>
            <a:r>
              <a:rPr lang="en-US" dirty="0"/>
              <a:t>WSC – for each consumer they serve –  with family home</a:t>
            </a:r>
          </a:p>
          <a:p>
            <a:r>
              <a:rPr lang="en-US" dirty="0"/>
              <a:t>Suncoast mock drill last year – training 80-90% tracked down very few sheet in Sept (IRMA)</a:t>
            </a:r>
          </a:p>
          <a:p>
            <a:r>
              <a:rPr lang="en-US" dirty="0"/>
              <a:t>Good Information, excellent communication let to even with no major incidents/loss of life</a:t>
            </a:r>
          </a:p>
          <a:p>
            <a:r>
              <a:rPr lang="en-US" dirty="0"/>
              <a:t>Sitreps – capture information by County/Region:</a:t>
            </a:r>
          </a:p>
          <a:p>
            <a:r>
              <a:rPr lang="en-US" dirty="0"/>
              <a:t>  Evacuation</a:t>
            </a:r>
          </a:p>
          <a:p>
            <a:r>
              <a:rPr lang="en-US" dirty="0"/>
              <a:t>  Special Needs</a:t>
            </a:r>
          </a:p>
          <a:p>
            <a:r>
              <a:rPr lang="en-US" dirty="0"/>
              <a:t>  Contacts and communication</a:t>
            </a:r>
          </a:p>
          <a:p>
            <a:r>
              <a:rPr lang="en-US" dirty="0"/>
              <a:t>  Living settings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5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 – Good/Bad</a:t>
            </a:r>
          </a:p>
          <a:p>
            <a:r>
              <a:rPr lang="en-US" dirty="0"/>
              <a:t>Access local information relevant to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4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 – Good/Bad</a:t>
            </a:r>
          </a:p>
          <a:p>
            <a:r>
              <a:rPr lang="en-US" dirty="0"/>
              <a:t>Access local information relevant to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6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overload at times.</a:t>
            </a:r>
          </a:p>
          <a:p>
            <a:r>
              <a:rPr lang="en-US" dirty="0"/>
              <a:t>Easy to dismiss/complacent</a:t>
            </a:r>
          </a:p>
          <a:p>
            <a:r>
              <a:rPr lang="en-US" dirty="0"/>
              <a:t>Revise, Revise, Revise – update condition, supports, resources</a:t>
            </a:r>
          </a:p>
          <a:p>
            <a:r>
              <a:rPr lang="en-US" dirty="0"/>
              <a:t>Irma – should help with good plans this year</a:t>
            </a:r>
          </a:p>
          <a:p>
            <a:r>
              <a:rPr lang="en-US" dirty="0"/>
              <a:t>Many templates aside from FDDC handout.</a:t>
            </a:r>
          </a:p>
          <a:p>
            <a:r>
              <a:rPr lang="en-US" dirty="0"/>
              <a:t>Main Resource: ready.gov; fema.gov; floridadisaster.org</a:t>
            </a:r>
          </a:p>
          <a:p>
            <a:r>
              <a:rPr lang="en-US" dirty="0"/>
              <a:t>Drive to find weak spots in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1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overload at times.</a:t>
            </a:r>
          </a:p>
          <a:p>
            <a:r>
              <a:rPr lang="en-US" dirty="0"/>
              <a:t>Easy to dismiss/complacent</a:t>
            </a:r>
          </a:p>
          <a:p>
            <a:r>
              <a:rPr lang="en-US" dirty="0"/>
              <a:t>Revise, Revise, Revise – update condition, supports, resources</a:t>
            </a:r>
          </a:p>
          <a:p>
            <a:r>
              <a:rPr lang="en-US" dirty="0"/>
              <a:t>Irma – should help with good plans this year</a:t>
            </a:r>
          </a:p>
          <a:p>
            <a:r>
              <a:rPr lang="en-US" dirty="0"/>
              <a:t>Many templates aside from FDDC handout.</a:t>
            </a:r>
          </a:p>
          <a:p>
            <a:r>
              <a:rPr lang="en-US" dirty="0"/>
              <a:t>Main Resource: ready.gov; fema.gov; floridadisaster.org</a:t>
            </a:r>
          </a:p>
          <a:p>
            <a:r>
              <a:rPr lang="en-US" dirty="0"/>
              <a:t>Drive to find weak spots in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Cyclical</a:t>
            </a:r>
          </a:p>
          <a:p>
            <a:r>
              <a:rPr lang="en-US" dirty="0"/>
              <a:t>Mitigation – to lessen</a:t>
            </a:r>
          </a:p>
          <a:p>
            <a:r>
              <a:rPr lang="en-US" dirty="0"/>
              <a:t>Prepare – Main area of focus</a:t>
            </a:r>
          </a:p>
          <a:p>
            <a:r>
              <a:rPr lang="en-US" dirty="0"/>
              <a:t>Response – Day of and right after. Health and safety essentials</a:t>
            </a:r>
          </a:p>
          <a:p>
            <a:r>
              <a:rPr lang="en-US" dirty="0"/>
              <a:t>Recovery – Short vs. Long / Days –Years</a:t>
            </a:r>
          </a:p>
          <a:p>
            <a:r>
              <a:rPr lang="en-US" dirty="0"/>
              <a:t>Mitigation</a:t>
            </a:r>
          </a:p>
          <a:p>
            <a:r>
              <a:rPr lang="en-US" dirty="0"/>
              <a:t>Restore power grid to full rebuild</a:t>
            </a:r>
          </a:p>
          <a:p>
            <a:r>
              <a:rPr lang="en-US" dirty="0"/>
              <a:t>Feedback loop to mitigate – often stuck in preparation without an actual event</a:t>
            </a:r>
          </a:p>
          <a:p>
            <a:r>
              <a:rPr lang="en-US" dirty="0"/>
              <a:t>State and Local Emergency Roles and Responsibilities </a:t>
            </a:r>
          </a:p>
          <a:p>
            <a:r>
              <a:rPr lang="en-US" dirty="0"/>
              <a:t>All hazards – fires, floods, chemical, spills, terrorism – MMRS in Pinellas (participated in terrorism planning)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9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Bombarded with information (too much at times can lead to ignoring message)</a:t>
            </a:r>
          </a:p>
          <a:p>
            <a:r>
              <a:rPr lang="en-US" dirty="0"/>
              <a:t>Hard to improve without event (apathy and complacency)</a:t>
            </a:r>
          </a:p>
          <a:p>
            <a:r>
              <a:rPr lang="en-US" dirty="0"/>
              <a:t>My kids eat the supplies!</a:t>
            </a:r>
          </a:p>
          <a:p>
            <a:r>
              <a:rPr lang="en-US" dirty="0"/>
              <a:t>Resources dwindle – plan gets dusty – staff and other supports change – resources and needs change</a:t>
            </a:r>
          </a:p>
          <a:p>
            <a:r>
              <a:rPr lang="en-US" dirty="0"/>
              <a:t>Expensive – easy to put off</a:t>
            </a:r>
          </a:p>
          <a:p>
            <a:endParaRPr lang="en-US" dirty="0"/>
          </a:p>
          <a:p>
            <a:r>
              <a:rPr lang="en-US" dirty="0"/>
              <a:t>Community resources – Field trip to local EM office after IRMA – likely to see improvement</a:t>
            </a:r>
          </a:p>
          <a:p>
            <a:endParaRPr lang="en-US" dirty="0"/>
          </a:p>
          <a:p>
            <a:r>
              <a:rPr lang="en-US" dirty="0"/>
              <a:t>Communicate plan – all involved</a:t>
            </a:r>
          </a:p>
          <a:p>
            <a:endParaRPr lang="en-US" dirty="0"/>
          </a:p>
          <a:p>
            <a:r>
              <a:rPr lang="en-US" dirty="0"/>
              <a:t>Test: Suncoast exercise (Time to do call down drill)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accompanies the Handout Booklet from FFDC</a:t>
            </a:r>
          </a:p>
          <a:p>
            <a:r>
              <a:rPr lang="en-US" dirty="0"/>
              <a:t>Highly Personalized</a:t>
            </a:r>
          </a:p>
          <a:p>
            <a:r>
              <a:rPr lang="en-US" dirty="0"/>
              <a:t>Challenges and resources</a:t>
            </a:r>
          </a:p>
          <a:p>
            <a:r>
              <a:rPr lang="en-US" dirty="0"/>
              <a:t>Not just hurricanes with weeks of warning- instant events</a:t>
            </a:r>
          </a:p>
          <a:p>
            <a:r>
              <a:rPr lang="en-US" dirty="0"/>
              <a:t>Mobility, Health, transportation, guides the planning process</a:t>
            </a:r>
          </a:p>
          <a:p>
            <a:r>
              <a:rPr lang="en-US" dirty="0"/>
              <a:t>Local, state, federal (phone and websites)</a:t>
            </a:r>
          </a:p>
          <a:p>
            <a:r>
              <a:rPr lang="en-US" dirty="0"/>
              <a:t>Can download or request hard copies of the Emergency Plans- FDDC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7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D09B9D6-DFEC-4ABC-9EAE-A7055A0E496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35F-1970-4907-A521-5682315EFDE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01F-E9A7-4185-8840-B1B77D0C8FAE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16E1-5990-44FF-B810-118DF837840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655F-D40A-4B69-A39B-CCF10A1C11C5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368F-F949-49BC-9A80-5159BC61FB8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DAC-1641-440A-B6EE-C1D2248BA7AE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2D8-23D5-4168-9D33-2706AEC5759B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28A-BCAE-4728-8D4F-A84C0A545BBF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5DA3-9D4E-4DD9-AD66-292569A4365E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9FC5-0BC6-4EC0-8CF6-FEDCA27124BC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6A5F2F-8A75-4D11-BF13-13A728D0A3E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3C26E2-E557-4859-B8F1-F01B8D819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://www.floridadisaster.org/Counties" TargetMode="External"/><Relationship Id="rId4" Type="http://schemas.openxmlformats.org/officeDocument/2006/relationships/hyperlink" Target="https://www.floridadisaster.org/planprepare/shelte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nrflhealthrespons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disaster.org/planprepare/know-your-zone-know-your-hom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disaster.org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ourcedirectory.apd.myflorida.com/resourcedirectory/" TargetMode="External"/><Relationship Id="rId5" Type="http://schemas.openxmlformats.org/officeDocument/2006/relationships/hyperlink" Target="http://www.apdcares.org/news/toolkit.htm" TargetMode="External"/><Relationship Id="rId4" Type="http://schemas.openxmlformats.org/officeDocument/2006/relationships/hyperlink" Target="http://www.floridahealth.go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d.myflorida.com/news/toolkit.htm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pdcares.org/" TargetMode="External"/><Relationship Id="rId5" Type="http://schemas.openxmlformats.org/officeDocument/2006/relationships/hyperlink" Target="mailto:Michael.Taylor@apdcares.org" TargetMode="External"/><Relationship Id="rId4" Type="http://schemas.openxmlformats.org/officeDocument/2006/relationships/hyperlink" Target="mailto:Karen.hagan@apdcare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www.redcross.org/get-help/how-to-prepare-for-emergencies/make-a-plan.html" TargetMode="External"/><Relationship Id="rId4" Type="http://schemas.openxmlformats.org/officeDocument/2006/relationships/hyperlink" Target="https://apps.floridadisaster.org/getapl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A033C-2373-4174-8700-1EC0A0CF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347" y="6553200"/>
            <a:ext cx="413483" cy="2794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7" name="Picture 6" descr="APD logo  WHITE (CMYK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486400"/>
            <a:ext cx="1447800" cy="913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467244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7A65E-83C1-45AA-9290-7CBB5F19AF41}"/>
              </a:ext>
            </a:extLst>
          </p:cNvPr>
          <p:cNvSpPr txBox="1"/>
          <p:nvPr/>
        </p:nvSpPr>
        <p:spPr>
          <a:xfrm>
            <a:off x="762000" y="2209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Disaster Preparedness, Response, and Recovery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Karen Hagan and Michael Taylor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Family Café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C1C65-4CEA-408C-AF97-BD815EDC8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57" b="-5788"/>
          <a:stretch/>
        </p:blipFill>
        <p:spPr>
          <a:xfrm>
            <a:off x="0" y="0"/>
            <a:ext cx="9144000" cy="1455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11381-95F4-4E20-B806-84E5A4E8F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57200"/>
            <a:ext cx="1504540" cy="499102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2FDD424-F7B3-43F0-92F1-15A93720CB54}"/>
              </a:ext>
            </a:extLst>
          </p:cNvPr>
          <p:cNvSpPr txBox="1"/>
          <p:nvPr/>
        </p:nvSpPr>
        <p:spPr>
          <a:xfrm>
            <a:off x="3048000" y="5867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Taylor N. Hatch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C195-29A2-4DA7-AD00-60858BE4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8067"/>
            <a:ext cx="7848600" cy="130386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Local, State, and Federal Government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924D-8C7C-468E-9137-70DC150B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6" y="2362200"/>
            <a:ext cx="8415864" cy="344499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All disasters are local; first assistance will be from local responders</a:t>
            </a:r>
          </a:p>
          <a:p>
            <a:pPr>
              <a:buClrTx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Assists local governments with response, communication, and is the liaison to federal government</a:t>
            </a:r>
          </a:p>
          <a:p>
            <a:pPr>
              <a:buClrTx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State may request the federal government declare a disaster, allowing funding and resource availability to support state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E6ED-54FA-4C38-8B21-8BFAE07E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3724" y="6205962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4E3CA-232E-6A34-47B6-F1A8F4365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C195-29A2-4DA7-AD00-60858BE4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4" y="228600"/>
            <a:ext cx="8534400" cy="10668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Additional Disaster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E6ED-54FA-4C38-8B21-8BFAE07E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3724" y="6205962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4E3CA-232E-6A34-47B6-F1A8F4365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48000" y="3048000"/>
            <a:ext cx="6858000" cy="762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5234A8-E0F8-428F-5380-0ACDF716043B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8443452" cy="541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local faith-based and other not-for-profit organizations will participate in response and recovery</a:t>
            </a:r>
          </a:p>
          <a:p>
            <a:pPr>
              <a:buClrTx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Non-government agencies with a disaster mission will coordinate and collaborate to assist with response and recovery, Florida Voluntary Agencies Active in Disaster (FLVOAD)</a:t>
            </a:r>
          </a:p>
          <a:p>
            <a:pPr>
              <a:buClrTx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National Non-Government Organizations (NGOs) will be represented at government and community settings to assist with response and recovery: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Emergency Operations Centers (EOCs)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Disaster Recovery Centers (DRCs)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Unmet Needs/Long-Term Recovery committees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Multi-agency response centers (MARC)</a:t>
            </a:r>
          </a:p>
        </p:txBody>
      </p:sp>
    </p:spTree>
    <p:extLst>
      <p:ext uri="{BB962C8B-B14F-4D97-AF65-F5344CB8AC3E}">
        <p14:creationId xmlns:p14="http://schemas.microsoft.com/office/powerpoint/2010/main" val="5681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A470-DAB5-482A-B301-B755519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133931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091541-F333-44DD-91C9-0DD11A2D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61" y="237165"/>
            <a:ext cx="6798734" cy="1303867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A66D5EF-A3FC-4F8F-9395-B2DC53527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76401"/>
            <a:ext cx="8066682" cy="2895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Bulk distribution: Points of Distribution (PODs)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Debris collection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assistance programs – state and federal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Coordinated county, state, and federal resources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DRCs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48B105-1FA5-37F2-D402-2D8609B5D4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05400" y="3810000"/>
            <a:ext cx="4038600" cy="2432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F1FE10-0E52-7336-241D-7A3D0BB16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A470-DAB5-482A-B301-B755519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3744" y="62484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091541-F333-44DD-91C9-0DD11A2D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6553200" cy="1303867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A66D5EF-A3FC-4F8F-9395-B2DC53527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267200" cy="3505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zones</a:t>
            </a: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decisions on where and how you live</a:t>
            </a: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rebuilding</a:t>
            </a:r>
          </a:p>
          <a:p>
            <a:pPr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8C94D-3F3A-4889-BF8E-0A420233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65252"/>
            <a:ext cx="4343400" cy="3729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FE788-5CA0-1074-A46F-A79E2A99D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1F345B-EDE3-4553-B0A6-D523CA31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23" t="9457" r="4689" b="14674"/>
          <a:stretch/>
        </p:blipFill>
        <p:spPr>
          <a:xfrm>
            <a:off x="6019800" y="1905000"/>
            <a:ext cx="2990682" cy="2357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E2DFE-51F2-45D2-8889-8B8F2192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199" cy="14478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Sheltering: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General Population Shelters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E7F5-C784-4119-94ED-5957BDCCA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7798693" cy="3352800"/>
          </a:xfrm>
        </p:spPr>
        <p:txBody>
          <a:bodyPr>
            <a:no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shelter is a life raft!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Access/functional needs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10-20 square feet per person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first aid/volunteers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 Ian – 256 shelters – 33,178 people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https://www.floridadisaster.org/planprepare/shelters/</a:t>
            </a:r>
            <a:endParaRPr lang="en-US" sz="2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www.FloridaDisaster.org/Counties</a:t>
            </a: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9086F-24DC-4F5F-84DC-E3F2F63C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893" y="62484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40679-AA15-ACF7-AD61-15A073A4F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2DFE-51F2-45D2-8889-8B8F2192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046720" cy="137160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Sheltering: </a:t>
            </a:r>
            <a:br>
              <a:rPr lang="en-US" sz="5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E7F5-C784-4119-94ED-5957BDCCA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600" y="1905000"/>
            <a:ext cx="8001000" cy="4495800"/>
          </a:xfrm>
        </p:spPr>
        <p:txBody>
          <a:bodyPr>
            <a:noAutofit/>
          </a:bodyPr>
          <a:lstStyle/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should not be the first option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 Registry: Requires registration </a:t>
            </a:r>
            <a:r>
              <a:rPr lang="en-US" sz="22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</a:p>
          <a:p>
            <a:pPr algn="l">
              <a:spcAft>
                <a:spcPts val="0"/>
              </a:spcAft>
              <a:buClrTx/>
            </a:pPr>
            <a:r>
              <a:rPr lang="en-US" sz="22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https://snrflhealthresponse.com</a:t>
            </a:r>
            <a:endParaRPr lang="en-US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varies by county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fragile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dependent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power, including refrigerators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40-60 square feet per person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Caregivers may be necessary</a:t>
            </a: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Special Needs Shelters opened for Hurricane Ian (over 4,000 individuals and 48 service animals sheltered)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9086F-24DC-4F5F-84DC-E3F2F63C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49B1F-94A7-3650-A57E-4A210592B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933700" y="2933700"/>
            <a:ext cx="6858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5F86-6155-40B4-9F2C-2679B86A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199" cy="1049865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Sheltering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0D9C-480B-4E75-96E7-C095686F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78494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in place when NOT in an evacuation zone</a:t>
            </a:r>
          </a:p>
          <a:p>
            <a:pPr lvl="1"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zone – know your home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https://www.floridadisaster.org/planprepare/know-your-zone-know-your-home/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Plan to shelter with friends or family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Group homes - use of host home approach preferred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Combines resources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Improves level of supervision/response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environment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Place of service flexibility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D4D97-54C4-4821-AB64-80A2F112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267200"/>
            <a:ext cx="1905000" cy="22924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D0BBB-118A-491C-BC3E-895FE36A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2885" y="6288602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2F50F-945C-ACB8-756A-FD7C92842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048000" y="3048000"/>
            <a:ext cx="6858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BF98-A05E-48EC-99D9-256338A8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6934200" cy="875211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Evacuation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F2E9-6EE6-490E-8DED-08F7F8F5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379369" cy="374226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Time - upwards of 20 hours to leave the state</a:t>
            </a:r>
          </a:p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Gas – shortages and high prices</a:t>
            </a:r>
          </a:p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Road rage</a:t>
            </a:r>
          </a:p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Service limitations</a:t>
            </a:r>
          </a:p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Lack of hotel space leads to overuse of shelters</a:t>
            </a:r>
          </a:p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Follow your plan.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Know where you are going. </a:t>
            </a:r>
          </a:p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Leave early!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E1DFF-9CFC-4541-8C5C-FBF911C6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50532-DBEC-12A4-81C2-7E8D187B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F3C3-B63C-4D98-87B6-9D4921BC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0"/>
            <a:ext cx="7467600" cy="1371600"/>
          </a:xfrm>
        </p:spPr>
        <p:txBody>
          <a:bodyPr>
            <a:normAutofit fontScale="90000"/>
          </a:bodyPr>
          <a:lstStyle/>
          <a:p>
            <a:b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D5C-D4E6-4296-823E-9F551A92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0800000" flipV="1">
            <a:off x="5105400" y="2286000"/>
            <a:ext cx="3955866" cy="41148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200"/>
              </a:spcAft>
              <a:buClrTx/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Let them help in recovery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Let them talk, or process through play and art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Validate their feelings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Don’t pretend everything is OK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 safe, kid-friendly, low-tech activities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Love them through it! </a:t>
            </a:r>
          </a:p>
          <a:p>
            <a:pPr marL="0" indent="0">
              <a:spcAft>
                <a:spcPts val="200"/>
              </a:spcAft>
              <a:buClrTx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200"/>
              </a:spcAft>
              <a:buClrTx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A470-DAB5-482A-B301-B755519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7416" y="6326128"/>
            <a:ext cx="395510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C26E2-E557-4859-B8F1-F01B8D81979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1F538-CD91-C59D-3B86-0D0848889332}"/>
              </a:ext>
            </a:extLst>
          </p:cNvPr>
          <p:cNvSpPr txBox="1"/>
          <p:nvPr/>
        </p:nvSpPr>
        <p:spPr>
          <a:xfrm>
            <a:off x="609600" y="152400"/>
            <a:ext cx="838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Explaining the Unexplainable:</a:t>
            </a:r>
          </a:p>
          <a:p>
            <a:pPr algn="ctr"/>
            <a:r>
              <a:rPr lang="en-US" sz="4200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Helping Children </a:t>
            </a:r>
          </a:p>
          <a:p>
            <a:pPr algn="ctr"/>
            <a:r>
              <a:rPr lang="en-US" sz="4200" b="1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Disasters</a:t>
            </a:r>
            <a:endParaRPr lang="en-US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7FE90C-E06D-611A-084B-A09C7DEF9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4495800" cy="419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 Child’s Situation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Aware of what is going on 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Disruption of life as they know it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Feel helpless, stressed, and in disarray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Loss of routine and comfort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Need a safe space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People sleeping in their school</a:t>
            </a:r>
          </a:p>
          <a:p>
            <a:pPr>
              <a:spcBef>
                <a:spcPts val="0"/>
              </a:spcBef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Everyone around them is stressed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1397A-7957-D556-2821-C0EB90935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86100" y="3086100"/>
            <a:ext cx="6858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414EFF-75C9-4720-B851-F5F076EB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6794502" cy="804333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Roles of APD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AB4D8F-FFBE-4904-98A1-4D310608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2933"/>
            <a:ext cx="8305800" cy="544406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Follow the APD Comprehensive Emergency Management Plan (CEMP)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Defines concept of operations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Mission essential functions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Identifies Incident Management Team 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Alternative locations: Continuity of Operations Plan (COOP)</a:t>
            </a:r>
          </a:p>
          <a:p>
            <a:pPr lvl="1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Designated 24/7 representation at the State Emergency Operations Center (SEOC)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Communicate essential information to consumers, providers, Waiver Support Coordinators (WSCs), and staff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 with partner agencies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Problem solve throughout the disaster cycle</a:t>
            </a:r>
          </a:p>
          <a:p>
            <a:endParaRPr lang="en-US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F6A6-C6A2-4A3A-B51C-50B2640F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59" y="6172199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FD16AE-2CF6-F0CC-60EB-7F654E5D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86100" y="3086100"/>
            <a:ext cx="6858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D265-A4F7-4382-A865-22509E91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839200" cy="1303867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Disasters Affect Everyone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FBA4D9-A405-4BDF-A8F1-99884D2432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00600" y="2362200"/>
            <a:ext cx="3547534" cy="30135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AE06-5307-48C9-8DD3-019DD2A97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2057400"/>
            <a:ext cx="3733800" cy="344728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>
              <a:buClrTx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</a:p>
          <a:p>
            <a:pPr>
              <a:buClrTx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with disabilities</a:t>
            </a:r>
          </a:p>
          <a:p>
            <a:pPr>
              <a:buClrTx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socioeconomic statuses</a:t>
            </a:r>
          </a:p>
          <a:p>
            <a:pPr>
              <a:buClrTx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EVERYONE!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41DB0-E830-4DB4-BEB0-E84F438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18969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72B93-35D3-4E2E-60D1-31B4B549F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FF21B-B32F-4BBD-A1C9-068DD677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53634"/>
            <a:ext cx="7162800" cy="1066800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Information is Key!!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AF1519-5D84-4E0B-8F35-689694103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7629" y="2590800"/>
            <a:ext cx="3936371" cy="3733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F6E24E-F1AF-48AD-8989-FDB397222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752600"/>
            <a:ext cx="4876800" cy="4305302"/>
          </a:xfrm>
        </p:spPr>
        <p:txBody>
          <a:bodyPr>
            <a:no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Gather high level of information and problem solve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Communicate essential information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WSCs and providers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Licensed group homes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Supported living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Family home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APD-operated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25814-42F7-4B11-8884-D261FBB4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083297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0454E-0DE8-485D-0586-9F0F80AA5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019800"/>
            <a:ext cx="9144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2A8318-215B-4975-844D-F6681327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32" y="296331"/>
            <a:ext cx="7594600" cy="1601137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Response and Recovery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7503E-0BC9-4A83-BAB5-1C54B15C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9850" y="6213601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C222F-5013-44DE-BE96-53A29E067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1"/>
            <a:ext cx="8610600" cy="44196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and state emergency management: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https://floridadisaster.org/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Florida Department of Health: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http://www.floridahealth.gov/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APD website - Recovery Toolkit and Resource Directory</a:t>
            </a:r>
          </a:p>
          <a:p>
            <a:pPr marL="457200" lvl="1" indent="0">
              <a:buNone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http://www.apdcares.org/news/toolkit.htm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https://resourcedirectory.apd.myflorida.com/resourcedirectory/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Everbridge – emergency notification system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Shared news releases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APD 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506C4-157E-B1D1-207D-5794B8146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7503E-0BC9-4A83-BAB5-1C54B15C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3690" y="6354031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658-CD17-49F8-9939-0A4421E53AD7}"/>
              </a:ext>
            </a:extLst>
          </p:cNvPr>
          <p:cNvSpPr txBox="1"/>
          <p:nvPr/>
        </p:nvSpPr>
        <p:spPr>
          <a:xfrm>
            <a:off x="221227" y="152400"/>
            <a:ext cx="8915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Preparedness </a:t>
            </a:r>
          </a:p>
          <a:p>
            <a:pPr algn="ctr" defTabSz="342900"/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Recovery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8EF08C0A-D94B-45F9-AB4E-C813EBCF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09800"/>
            <a:ext cx="7696200" cy="4375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B3A3F0-4898-B82C-E1E1-E72BBD48F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933700" y="2933700"/>
            <a:ext cx="68580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9BD1F3-BA52-45DF-A21E-7F25EF8C1FB7}"/>
              </a:ext>
            </a:extLst>
          </p:cNvPr>
          <p:cNvSpPr txBox="1"/>
          <p:nvPr/>
        </p:nvSpPr>
        <p:spPr>
          <a:xfrm>
            <a:off x="1905000" y="1676400"/>
            <a:ext cx="542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apdcares.org/news/toolkit.htm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3D83E-61BA-4503-96B3-12334B8A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2278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Planning is Essential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A456A-165C-41D7-9B12-8D087A12D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8392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disaster plan is a living document.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needs a disaster plan!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those tasked with a role in your plan are aware and remain available.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disaster plan should include: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meet your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needs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your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evacuation and shelter plans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meet your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needs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and practice your disaster plan annually.</a:t>
            </a:r>
          </a:p>
          <a:p>
            <a:pPr>
              <a:spcBef>
                <a:spcPts val="0"/>
              </a:spcBef>
              <a:buClrTx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We’re in this together!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4D5EF-7257-45F8-BF24-78B16566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00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EEF5D-D519-1FD4-8DBF-E69DC5A9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9436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3D83E-61BA-4503-96B3-12334B8A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22787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4D5EF-7257-45F8-BF24-78B16566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00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EEF5D-D519-1FD4-8DBF-E69DC5A9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F2B4C8-CE6A-801F-D800-28694A1B02EF}"/>
              </a:ext>
            </a:extLst>
          </p:cNvPr>
          <p:cNvSpPr txBox="1"/>
          <p:nvPr/>
        </p:nvSpPr>
        <p:spPr>
          <a:xfrm>
            <a:off x="-9832" y="2133600"/>
            <a:ext cx="464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Karen Hagan</a:t>
            </a:r>
          </a:p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Emergency Coordination Officer</a:t>
            </a:r>
          </a:p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State Office</a:t>
            </a:r>
          </a:p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(850) 412-0085</a:t>
            </a:r>
          </a:p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Karen.Hagan@apdcares.org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F6779F-6CC7-C29B-FC8A-9F6AF5D81FAF}"/>
              </a:ext>
            </a:extLst>
          </p:cNvPr>
          <p:cNvSpPr txBox="1"/>
          <p:nvPr/>
        </p:nvSpPr>
        <p:spPr>
          <a:xfrm>
            <a:off x="4724400" y="2133600"/>
            <a:ext cx="403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Michael Taylor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Regional Operations Manager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Suncoast Region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(813) 233-4311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Michael.Taylor@apdcares.org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DED11-BBD8-CFC1-76B0-5F3583DFF7AB}"/>
              </a:ext>
            </a:extLst>
          </p:cNvPr>
          <p:cNvSpPr txBox="1"/>
          <p:nvPr/>
        </p:nvSpPr>
        <p:spPr>
          <a:xfrm>
            <a:off x="1143000" y="4572000"/>
            <a:ext cx="7010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additional information about APD, please call our State Office at 1-866-APD-CARES (1-866-273-2273)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 visit our website 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www.apdcares.org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49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55BEA-2F7F-4823-8F08-5A384BAB0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43" y="1066800"/>
            <a:ext cx="8878957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42FDD4-B7BD-46B2-98F1-E031F4A3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695481" cy="1066801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Emergency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8AB68-733E-418B-8684-2972175C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1985" y="61976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A0FE1-6843-3C75-449D-425730A5E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0960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5961-A3E2-48A7-AD81-AD6E2FFF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6798734" cy="1029094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Preparedness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ACCA85-A152-4B5F-914B-51C3E6AD1B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0" y="1981200"/>
            <a:ext cx="3109912" cy="21168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D8FE2-CA53-4274-8659-DC2D2F0AB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7239000" cy="35814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 a plan:</a:t>
            </a:r>
          </a:p>
          <a:p>
            <a:pPr lvl="1">
              <a:buClrTx/>
            </a:pP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floridadisaster.org</a:t>
            </a:r>
            <a:endParaRPr lang="en-US" sz="2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</a:pP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www.redcross.org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Gather supplies – Disaster Supply Kit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Know your community resources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Communicate your plan to family and caregivers</a:t>
            </a:r>
          </a:p>
          <a:p>
            <a:pPr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Update your plan annually!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3923-A20D-49C5-A15E-1B14F0F9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5453" y="6217649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ACBC5-4032-9C91-35FB-162A4CD7E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DD75E4-B4A7-446E-86D8-103B6005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0400" cy="140114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Preparedness: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 Disaster Ready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0B2802-48FB-4B5F-ACBC-488B9DA7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316941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Three important themes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No one-size-fits-all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Know your county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All hazards approach</a:t>
            </a: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Templates for written emergency plans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Comprehensive Emergency Management Plan (CEMP) for Group Homes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APD Personal Disaster Plan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Federal and State Emergency Management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17D5C-F7BE-4BCC-9CD7-20F26B49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E2555-1A5C-96FF-448D-CEA92254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9C91-8BDB-4330-A972-EDF39441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0800000" flipV="1">
            <a:off x="914400" y="3429000"/>
            <a:ext cx="3733799" cy="2590800"/>
          </a:xfrm>
        </p:spPr>
        <p:txBody>
          <a:bodyPr>
            <a:noAutofit/>
          </a:bodyPr>
          <a:lstStyle/>
          <a:p>
            <a:pPr lvl="0"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Pet Food</a:t>
            </a:r>
          </a:p>
          <a:p>
            <a:pPr lvl="0"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 openers</a:t>
            </a:r>
          </a:p>
          <a:p>
            <a:pPr lvl="0"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Reusable ice</a:t>
            </a:r>
          </a:p>
          <a:p>
            <a:pPr lvl="0"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Portable self-powered light sources and radios</a:t>
            </a:r>
          </a:p>
          <a:p>
            <a:pPr lvl="0"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Gas/fuel tanks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D5C-D4E6-4296-823E-9F551A92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0800000" flipV="1">
            <a:off x="4648200" y="3429000"/>
            <a:ext cx="4343400" cy="2895600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Portable power banks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Smoke detectors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Fire extinguishers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Portable pet kennels/beds</a:t>
            </a:r>
          </a:p>
          <a:p>
            <a:pPr>
              <a:spcAft>
                <a:spcPts val="200"/>
              </a:spcAft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Portable generators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A470-DAB5-482A-B301-B755519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7416" y="6326128"/>
            <a:ext cx="395510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C26E2-E557-4859-B8F1-F01B8D81979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1F538-CD91-C59D-3B86-0D0848889332}"/>
              </a:ext>
            </a:extLst>
          </p:cNvPr>
          <p:cNvSpPr txBox="1"/>
          <p:nvPr/>
        </p:nvSpPr>
        <p:spPr>
          <a:xfrm>
            <a:off x="381000" y="1295400"/>
            <a:ext cx="8534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will be 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disaster preparedness sales tax holidays in Florida in 2023: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27 through June 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26 through September 8 </a:t>
            </a:r>
          </a:p>
          <a:p>
            <a:endParaRPr lang="en-US" sz="1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 of qualifying disaster preparedness supplies are: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BDD0C-5836-2A39-3E9D-D172A3D4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5E384-04F5-3296-ABE0-0143D6E2DCA7}"/>
              </a:ext>
            </a:extLst>
          </p:cNvPr>
          <p:cNvSpPr txBox="1"/>
          <p:nvPr/>
        </p:nvSpPr>
        <p:spPr>
          <a:xfrm>
            <a:off x="1676400" y="381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Sales Tax Holidays</a:t>
            </a:r>
          </a:p>
        </p:txBody>
      </p:sp>
    </p:spTree>
    <p:extLst>
      <p:ext uri="{BB962C8B-B14F-4D97-AF65-F5344CB8AC3E}">
        <p14:creationId xmlns:p14="http://schemas.microsoft.com/office/powerpoint/2010/main" val="41017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89F9-29FD-43F5-A31A-94F1A290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58" y="167363"/>
            <a:ext cx="6798734" cy="913463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Disaster Supply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D1C0-82B9-44DE-B3D9-C6F2BDAB4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357497" cy="5427136"/>
          </a:xfrm>
        </p:spPr>
        <p:txBody>
          <a:bodyPr>
            <a:normAutofit fontScale="25000" lnSpcReduction="20000"/>
          </a:bodyPr>
          <a:lstStyle/>
          <a:p>
            <a:pPr lvl="0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Water – for drinking, cooking, and sanitation. Pack a minimum of one gallon per person per day for 3-7 days.</a:t>
            </a:r>
          </a:p>
          <a:p>
            <a:pPr lvl="0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Food – a minimum of 3-7 days per person per day: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Non-perishable packaged or canned food and juices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Manual can opener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Foods for individuals with dietary restrictions (e.g., infants, elderly)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Snack foods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Cooking tools and fuel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Paper plates and plastic utensils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43EC4-0C61-41FE-A6B1-D5FEEBDFE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176901" cy="5367872"/>
          </a:xfrm>
        </p:spPr>
        <p:txBody>
          <a:bodyPr>
            <a:noAutofit/>
          </a:bodyPr>
          <a:lstStyle/>
          <a:p>
            <a:pPr lvl="0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Pillows, blankets, and/or sleeping bags</a:t>
            </a:r>
          </a:p>
          <a:p>
            <a:pPr lvl="0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Clothing – change of clothes, including sturdy shoes to protect from debris or other sharp objects</a:t>
            </a:r>
          </a:p>
          <a:p>
            <a:pPr lvl="0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 aid kit, prescription medication, and other medicines</a:t>
            </a:r>
          </a:p>
          <a:p>
            <a:pPr lvl="0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Radio - battery operated and NOAA weather radio</a:t>
            </a:r>
          </a:p>
          <a:p>
            <a:pPr lvl="0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Flashlight and batteries</a:t>
            </a:r>
          </a:p>
          <a:p>
            <a:pPr lvl="0">
              <a:buClrTx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Toiletries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F6703-9ADF-477D-B434-09890F1B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260775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EB19B-118B-4CBC-09D5-AD1E64CCA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86100" y="3086100"/>
            <a:ext cx="6858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F3C3-B63C-4D98-87B6-9D4921BC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58556" cy="107462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Disaster Supply Kit,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9C91-8BDB-4330-A972-EDF39441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92489" cy="4191000"/>
          </a:xfrm>
        </p:spPr>
        <p:txBody>
          <a:bodyPr>
            <a:normAutofit fontScale="25000" lnSpcReduction="20000"/>
          </a:bodyPr>
          <a:lstStyle/>
          <a:p>
            <a:pPr lvl="0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Cleaning supplies </a:t>
            </a:r>
          </a:p>
          <a:p>
            <a:pPr lvl="0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Special items </a:t>
            </a:r>
          </a:p>
          <a:p>
            <a:pPr lvl="0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</a:p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Important documents – store critical documents in a waterproof container and save them electronically. 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Insurance and medical records including medication information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Bank account numbers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Social Security card, etc.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D5C-D4E6-4296-823E-9F551A92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203033" cy="4127179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Toys, books, and games</a:t>
            </a:r>
          </a:p>
          <a:p>
            <a:pPr lvl="0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Pet/service animal care items: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Proper identification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Immunization records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Ample supply of food and water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Carrier or kennel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Medication(s)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Muzzle and/or leash</a:t>
            </a:r>
          </a:p>
          <a:p>
            <a:pPr lvl="1">
              <a:buClrTx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Photo of yourself and your pet(s)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A470-DAB5-482A-B301-B755519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9401" y="62484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7FC07-D81B-A1F7-536A-DA5984C14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DA470-DAB5-482A-B301-B7555197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395510" cy="279400"/>
          </a:xfrm>
        </p:spPr>
        <p:txBody>
          <a:bodyPr/>
          <a:lstStyle/>
          <a:p>
            <a:fld id="{B03C26E2-E557-4859-B8F1-F01B8D8197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8091541-F333-44DD-91C9-0DD11A2D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6798734" cy="1303867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45024C9-FB33-452B-AA76-D6266CAA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66904"/>
            <a:ext cx="4114800" cy="273402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A66D5EF-A3FC-4F8F-9395-B2DC53527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5562600" cy="3447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safety actions</a:t>
            </a:r>
          </a:p>
          <a:p>
            <a:pPr>
              <a:lnSpc>
                <a:spcPct val="90000"/>
              </a:lnSpc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</a:t>
            </a:r>
          </a:p>
          <a:p>
            <a:pPr>
              <a:lnSpc>
                <a:spcPct val="90000"/>
              </a:lnSpc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Evacuation and shelter decisions</a:t>
            </a:r>
          </a:p>
          <a:p>
            <a:pPr>
              <a:lnSpc>
                <a:spcPct val="90000"/>
              </a:lnSpc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outages</a:t>
            </a:r>
          </a:p>
          <a:p>
            <a:pPr>
              <a:lnSpc>
                <a:spcPct val="90000"/>
              </a:lnSpc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facilities - surge</a:t>
            </a:r>
          </a:p>
          <a:p>
            <a:pPr>
              <a:lnSpc>
                <a:spcPct val="90000"/>
              </a:lnSpc>
              <a:buClrTx/>
            </a:pP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challenges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963A68-12C1-77C8-73BA-50320930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586740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7CAA6632C4547A302AFB691C96F5E" ma:contentTypeVersion="10" ma:contentTypeDescription="Create a new document." ma:contentTypeScope="" ma:versionID="3fda9fafea0d1dc45e432ba8711935fe">
  <xsd:schema xmlns:xsd="http://www.w3.org/2001/XMLSchema" xmlns:xs="http://www.w3.org/2001/XMLSchema" xmlns:p="http://schemas.microsoft.com/office/2006/metadata/properties" xmlns:ns3="0787fc6b-3bbc-40ee-9f22-f2b43951de31" xmlns:ns4="3befd66a-ccc0-45a7-8a0b-9c21d5c73060" targetNamespace="http://schemas.microsoft.com/office/2006/metadata/properties" ma:root="true" ma:fieldsID="d72ab8fa62be6ac0412726ee47c3696c" ns3:_="" ns4:_="">
    <xsd:import namespace="0787fc6b-3bbc-40ee-9f22-f2b43951de31"/>
    <xsd:import namespace="3befd66a-ccc0-45a7-8a0b-9c21d5c7306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7fc6b-3bbc-40ee-9f22-f2b43951de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fd66a-ccc0-45a7-8a0b-9c21d5c73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5B9E98-6423-407B-A1B1-F0239A0D32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38835-E662-48EE-9ACD-0F75A36340A1}">
  <ds:schemaRefs>
    <ds:schemaRef ds:uri="http://purl.org/dc/elements/1.1/"/>
    <ds:schemaRef ds:uri="http://schemas.microsoft.com/office/2006/metadata/properties"/>
    <ds:schemaRef ds:uri="3befd66a-ccc0-45a7-8a0b-9c21d5c73060"/>
    <ds:schemaRef ds:uri="http://purl.org/dc/terms/"/>
    <ds:schemaRef ds:uri="http://schemas.openxmlformats.org/package/2006/metadata/core-properties"/>
    <ds:schemaRef ds:uri="0787fc6b-3bbc-40ee-9f22-f2b43951de3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DA86DC-9360-4AB8-84F5-3B7E9E3A0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7fc6b-3bbc-40ee-9f22-f2b43951de31"/>
    <ds:schemaRef ds:uri="3befd66a-ccc0-45a7-8a0b-9c21d5c730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9925</TotalTime>
  <Words>2023</Words>
  <Application>Microsoft Office PowerPoint</Application>
  <PresentationFormat>On-screen Show (4:3)</PresentationFormat>
  <Paragraphs>362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PowerPoint Presentation</vt:lpstr>
      <vt:lpstr>Disasters Affect Everyone</vt:lpstr>
      <vt:lpstr>Emergency Management</vt:lpstr>
      <vt:lpstr>Preparedness</vt:lpstr>
      <vt:lpstr>Preparedness: Be Disaster Ready</vt:lpstr>
      <vt:lpstr>PowerPoint Presentation</vt:lpstr>
      <vt:lpstr>Disaster Supply Kit</vt:lpstr>
      <vt:lpstr>Disaster Supply Kit, cont.</vt:lpstr>
      <vt:lpstr>Response</vt:lpstr>
      <vt:lpstr>Local, State, and Federal Government Response</vt:lpstr>
      <vt:lpstr>Additional Disaster Response</vt:lpstr>
      <vt:lpstr>Recovery</vt:lpstr>
      <vt:lpstr>Mitigation</vt:lpstr>
      <vt:lpstr> Sheltering:  General Population Shelters</vt:lpstr>
      <vt:lpstr>Sheltering:  Special Needs</vt:lpstr>
      <vt:lpstr>Sheltering Alternatives</vt:lpstr>
      <vt:lpstr>Evacuation Issues</vt:lpstr>
      <vt:lpstr>   </vt:lpstr>
      <vt:lpstr>Roles of APD</vt:lpstr>
      <vt:lpstr>Information is Key!!</vt:lpstr>
      <vt:lpstr>Response and Recovery Resources</vt:lpstr>
      <vt:lpstr>PowerPoint Presentation</vt:lpstr>
      <vt:lpstr>Disaster Planning is Essential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tharpek</dc:creator>
  <cp:lastModifiedBy>Crystal Crowell</cp:lastModifiedBy>
  <cp:revision>189</cp:revision>
  <cp:lastPrinted>2023-06-07T17:53:32Z</cp:lastPrinted>
  <dcterms:created xsi:type="dcterms:W3CDTF">2011-04-05T17:34:54Z</dcterms:created>
  <dcterms:modified xsi:type="dcterms:W3CDTF">2023-06-08T16:28:21Z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0x010100BD27CAA6632C4547A302AFB691C96F5E</vt:lpwstr>
  </property>
  <property fmtid="{D5CDD505-2E9C-101B-9397-08002B2CF9AE}" pid="3" name="_dlc_DocIdItemGuid">
    <vt:lpwstr>12d44106-dd32-4f62-a92d-10662a6cf9aa</vt:lpwstr>
  </property>
</Properties>
</file>